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7F174-B91E-F09A-9FE5-99B129804DD4}" v="1" dt="2022-01-06T14:27:47.712"/>
    <p1510:client id="{8D31CC44-506E-2851-283F-B63EDE859125}" v="2" dt="2023-01-09T12:10:59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ordan J" userId="S::jim.riordan@thirskschool.org::c5f99bdb-edcc-46ca-960e-a2190a95789c" providerId="AD" clId="Web-{6457F174-B91E-F09A-9FE5-99B129804DD4}"/>
    <pc:docChg chg="modSld">
      <pc:chgData name="Riordan J" userId="S::jim.riordan@thirskschool.org::c5f99bdb-edcc-46ca-960e-a2190a95789c" providerId="AD" clId="Web-{6457F174-B91E-F09A-9FE5-99B129804DD4}" dt="2022-01-06T14:27:47.712" v="0"/>
      <pc:docMkLst>
        <pc:docMk/>
      </pc:docMkLst>
      <pc:sldChg chg="modSp modMedia">
        <pc:chgData name="Riordan J" userId="S::jim.riordan@thirskschool.org::c5f99bdb-edcc-46ca-960e-a2190a95789c" providerId="AD" clId="Web-{6457F174-B91E-F09A-9FE5-99B129804DD4}" dt="2022-01-06T14:27:47.712" v="0"/>
        <pc:sldMkLst>
          <pc:docMk/>
          <pc:sldMk cId="3469262984" sldId="261"/>
        </pc:sldMkLst>
        <pc:picChg chg="mod">
          <ac:chgData name="Riordan J" userId="S::jim.riordan@thirskschool.org::c5f99bdb-edcc-46ca-960e-a2190a95789c" providerId="AD" clId="Web-{6457F174-B91E-F09A-9FE5-99B129804DD4}" dt="2022-01-06T14:27:47.712" v="0"/>
          <ac:picMkLst>
            <pc:docMk/>
            <pc:sldMk cId="3469262984" sldId="261"/>
            <ac:picMk id="3" creationId="{3F1D1B77-6F35-4C6C-A7A2-447B43E7F8BD}"/>
          </ac:picMkLst>
        </pc:picChg>
      </pc:sldChg>
    </pc:docChg>
  </pc:docChgLst>
  <pc:docChgLst>
    <pc:chgData name="Riordan J" userId="S::jim.riordan@thirskschool.org::c5f99bdb-edcc-46ca-960e-a2190a95789c" providerId="AD" clId="Web-{8D31CC44-506E-2851-283F-B63EDE859125}"/>
    <pc:docChg chg="modSld">
      <pc:chgData name="Riordan J" userId="S::jim.riordan@thirskschool.org::c5f99bdb-edcc-46ca-960e-a2190a95789c" providerId="AD" clId="Web-{8D31CC44-506E-2851-283F-B63EDE859125}" dt="2023-01-09T12:10:59.495" v="1"/>
      <pc:docMkLst>
        <pc:docMk/>
      </pc:docMkLst>
      <pc:sldChg chg="modSp modMedia">
        <pc:chgData name="Riordan J" userId="S::jim.riordan@thirskschool.org::c5f99bdb-edcc-46ca-960e-a2190a95789c" providerId="AD" clId="Web-{8D31CC44-506E-2851-283F-B63EDE859125}" dt="2023-01-09T12:10:59.495" v="1"/>
        <pc:sldMkLst>
          <pc:docMk/>
          <pc:sldMk cId="1360594574" sldId="256"/>
        </pc:sldMkLst>
        <pc:picChg chg="mod">
          <ac:chgData name="Riordan J" userId="S::jim.riordan@thirskschool.org::c5f99bdb-edcc-46ca-960e-a2190a95789c" providerId="AD" clId="Web-{8D31CC44-506E-2851-283F-B63EDE859125}" dt="2023-01-09T12:10:59.495" v="1"/>
          <ac:picMkLst>
            <pc:docMk/>
            <pc:sldMk cId="1360594574" sldId="256"/>
            <ac:picMk id="5" creationId="{30A92BA8-50F2-42D0-8D32-3F9596997A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2666-F6E8-4DD2-AD69-AA1A4BE6F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E4E0A-EBD4-401C-8DA7-7B41A9DFB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C56C-9E29-44DC-8D77-B93B88F6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336AD-CF98-4A2E-B4A9-E86931F4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083E8-15B6-4453-BF37-E2780791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4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8A6A-3F7F-4A99-A4ED-E09BA025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D6C2C-53A6-4233-AAE8-586D9350F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2264C-DB3E-4A3A-BED7-A2781C41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639F7-6ADD-4155-9B6F-DFBE5420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8AF10-73DF-4B4E-A9B1-5131B72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37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4D63A-75BF-40C4-A7D6-F4E36A36E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F2D55-DAE2-4C4B-BF83-EBF1BF76C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1398F-D80E-4A6D-B0AC-200A0327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D13CF-ADCA-466B-AD22-12061FB6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0B84C-25E7-45D1-92CD-05B26464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20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B349-7291-42A6-B925-74DC5E56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BFCE-A74A-4284-8D49-ABCED7B2A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6A6FA-2231-48C2-9D18-C187E96A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424D6-ADAF-4A08-B209-BAA64141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24E83-6A7F-45AD-8D71-620FE3BF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14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8B1F-011E-4BE6-824F-54CFA437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DCBD-634B-4146-B792-F96F70EA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905C4-18E8-4D94-A1E0-A0D2C212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1FB2-6E8C-4EFF-819C-55BCDFDB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61A78-5E04-4DE2-83BC-156159F3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57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7968-7FB8-432E-92C9-0BF2879E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E4E49-1BED-4CEC-B500-FC69558A1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2E8B1-CF62-4E61-9873-80CD41CE2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B584-8DFE-4787-9E33-0A0BEB71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7E600-E8E3-4372-8627-C49DA3322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25F1-F81A-47B3-9DD2-AAE6B5E0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9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8579-2206-4A74-9797-27E40E27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B220D-BE03-48DB-9935-8255C64B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3E2D9-41BB-4DB8-8EF4-F62081D0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77BC1D-A65F-46BA-B462-369E5A7F0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7EE24-1557-499C-AE5C-03A486E5F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A9BCAA-0B92-40B3-A234-2D791719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D5349-0A55-43A3-88D1-AE040F42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D1A56-EB23-41DB-815F-6CD4AB6B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13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0C48-35DF-4715-A638-CF8BC2B4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31D5EB-552A-4D08-A16B-64EFC993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FA89D-8F4D-4FB1-B307-56E42CDB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AC773-1BE9-4E04-A058-3D7A426D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4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E14D34-26B5-41A2-8A55-8D04B1F9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1A15F-5793-4B0F-A541-2AAD13D9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686F4-7E71-4A81-B3DB-D53D0015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1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41CE-7C87-4FBE-931F-D409455BA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F3A2-14F7-40DD-AC38-D86706BB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D03EA-2692-4764-A9B5-A79B0B7A8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ED7FA-098D-43BC-8C9D-1C000247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01DA3-91B7-4AEB-AC28-2A865430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5DDAD-BFC4-4684-AE68-BA5F75EC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3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5FA9-CECA-4051-814B-3800C77A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948521-3B93-4397-8775-A0DC68912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2AC7D-697A-4E1F-B336-D5FDFDE0A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A36B7-FA45-4B23-869A-013343D9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0A375-B4F6-4E1E-ACCF-FE0AC76A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D1B4A-477A-4DA1-A088-50A9155B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85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C9FC91-D69E-4765-AC4D-11E13F71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C2958-F1DF-434C-A37E-F319746F9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D5B44-1DA8-4BA2-9938-6C316E914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E418E-5E88-4EC1-9899-0B4AFD18D1BE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B5916-BB39-4803-B040-71DD2207E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93525-A91C-42FD-B958-63FAB4D9D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1BABE-E6E7-49AF-BCCF-03949DE63E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69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1C4109-8997-44B0-B88B-62DB1447B706}"/>
              </a:ext>
            </a:extLst>
          </p:cNvPr>
          <p:cNvSpPr txBox="1"/>
          <p:nvPr/>
        </p:nvSpPr>
        <p:spPr>
          <a:xfrm>
            <a:off x="2743200" y="620202"/>
            <a:ext cx="774237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GCSE ENGLISH LITERATURE</a:t>
            </a:r>
          </a:p>
          <a:p>
            <a:endParaRPr lang="en-GB" sz="3200" b="1" dirty="0"/>
          </a:p>
          <a:p>
            <a:r>
              <a:rPr lang="en-GB" sz="3200" i="1" dirty="0"/>
              <a:t>Why do you study English Literature?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Compulsory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Knowledge of our past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Broadens your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Teaches you to think about complex things</a:t>
            </a:r>
          </a:p>
          <a:p>
            <a:endParaRPr lang="en-GB" sz="32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A92BA8-50F2-42D0-8D32-3F9596997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D42FD6-5512-44C8-BE86-12C8FDBC0B8F}"/>
              </a:ext>
            </a:extLst>
          </p:cNvPr>
          <p:cNvSpPr txBox="1"/>
          <p:nvPr/>
        </p:nvSpPr>
        <p:spPr>
          <a:xfrm>
            <a:off x="2047031" y="397565"/>
            <a:ext cx="826764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Knowledge and Understanding</a:t>
            </a:r>
          </a:p>
          <a:p>
            <a:endParaRPr lang="en-GB" sz="2000" b="1" dirty="0"/>
          </a:p>
          <a:p>
            <a:r>
              <a:rPr lang="en-GB" sz="2000" b="1" dirty="0"/>
              <a:t>Reading skills</a:t>
            </a:r>
            <a:r>
              <a:rPr lang="en-GB" sz="2000" dirty="0"/>
              <a:t>: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understanding of plot, character, theme,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evaluate the writer’s method (vocabulary, structure, language features etc)</a:t>
            </a:r>
          </a:p>
          <a:p>
            <a:endParaRPr lang="en-GB" sz="2000" dirty="0"/>
          </a:p>
          <a:p>
            <a:r>
              <a:rPr lang="en-GB" sz="2000" b="1" dirty="0"/>
              <a:t>Writing skills: </a:t>
            </a:r>
          </a:p>
          <a:p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produce clear and coherent responses to literary texts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using apt quotations and relevant textual references</a:t>
            </a:r>
          </a:p>
          <a:p>
            <a:endParaRPr lang="en-GB" sz="2000" dirty="0"/>
          </a:p>
          <a:p>
            <a:r>
              <a:rPr lang="en-GB" sz="2000" b="1" dirty="0"/>
              <a:t>Set Texts:	</a:t>
            </a:r>
          </a:p>
          <a:p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An Inspector Calls, J. B. Priestley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Macbeth, William Shakespeare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Strange Case of Dr Jekyll and Mr Hyde, Robert Louis Stevenson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Power and Conflict Poetry Anthology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C91773-7DE2-4310-A16F-6EDDD634C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6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41D828-EFB5-4CFE-B08D-BB2CB652DF92}"/>
              </a:ext>
            </a:extLst>
          </p:cNvPr>
          <p:cNvSpPr txBox="1"/>
          <p:nvPr/>
        </p:nvSpPr>
        <p:spPr>
          <a:xfrm>
            <a:off x="2839425" y="596348"/>
            <a:ext cx="639495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Assessment</a:t>
            </a:r>
            <a:r>
              <a:rPr lang="en-GB" sz="2400" dirty="0"/>
              <a:t> - Two exams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Paper 1: </a:t>
            </a:r>
            <a:r>
              <a:rPr lang="en-GB" sz="2400" b="1" dirty="0"/>
              <a:t>Shakespeare and the 19</a:t>
            </a:r>
            <a:r>
              <a:rPr lang="en-GB" sz="2400" b="1" baseline="30000" dirty="0"/>
              <a:t>th</a:t>
            </a:r>
            <a:r>
              <a:rPr lang="en-GB" sz="2400" b="1" dirty="0"/>
              <a:t> Century Novel</a:t>
            </a:r>
          </a:p>
          <a:p>
            <a:r>
              <a:rPr lang="en-GB" sz="2400" dirty="0"/>
              <a:t> </a:t>
            </a:r>
          </a:p>
          <a:p>
            <a:r>
              <a:rPr lang="en-GB" sz="2400" dirty="0"/>
              <a:t>	1 hr 45		40% of GCSE</a:t>
            </a:r>
          </a:p>
          <a:p>
            <a:r>
              <a:rPr lang="en-GB" sz="2400" dirty="0"/>
              <a:t>	</a:t>
            </a:r>
          </a:p>
          <a:p>
            <a:r>
              <a:rPr lang="en-GB" sz="2400" dirty="0"/>
              <a:t>	Macbeth/Jekyll and Hyde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Paper 2: </a:t>
            </a:r>
            <a:r>
              <a:rPr lang="en-GB" sz="2400" b="1" dirty="0"/>
              <a:t>Modern Texts and Poetry</a:t>
            </a:r>
          </a:p>
          <a:p>
            <a:r>
              <a:rPr lang="en-GB" sz="2400" dirty="0"/>
              <a:t>	</a:t>
            </a:r>
          </a:p>
          <a:p>
            <a:r>
              <a:rPr lang="en-GB" sz="2400" dirty="0"/>
              <a:t>	2 hr 15		60% of GCSE</a:t>
            </a:r>
          </a:p>
          <a:p>
            <a:r>
              <a:rPr lang="en-GB" sz="2400" dirty="0"/>
              <a:t>	</a:t>
            </a:r>
          </a:p>
          <a:p>
            <a:r>
              <a:rPr lang="en-GB" sz="2400" dirty="0"/>
              <a:t>	An Inspector Calls/Poetry</a:t>
            </a:r>
          </a:p>
          <a:p>
            <a:endParaRPr lang="en-GB" sz="2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DBD5F7-09EE-4CB6-88E4-C10214FD6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43AA5-4A14-4C41-BCA7-B75B0DC1FA05}"/>
              </a:ext>
            </a:extLst>
          </p:cNvPr>
          <p:cNvSpPr txBox="1"/>
          <p:nvPr/>
        </p:nvSpPr>
        <p:spPr>
          <a:xfrm>
            <a:off x="2337684" y="357808"/>
            <a:ext cx="8655318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Progression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Apprenticeships/vocational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College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Level English Literature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Supplement for other A Levels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b="1" dirty="0"/>
              <a:t>What ex-students have said about English Literature</a:t>
            </a:r>
          </a:p>
          <a:p>
            <a:endParaRPr lang="en-GB" sz="2400" dirty="0"/>
          </a:p>
          <a:p>
            <a:r>
              <a:rPr lang="en-GB" sz="2400" dirty="0"/>
              <a:t>‘I’ve enjoyed having debates about the characters. There are some </a:t>
            </a:r>
          </a:p>
          <a:p>
            <a:r>
              <a:rPr lang="en-GB" sz="2400" dirty="0"/>
              <a:t>really interesting stories, quite grown up too’</a:t>
            </a:r>
          </a:p>
          <a:p>
            <a:endParaRPr lang="en-GB" sz="2400" dirty="0"/>
          </a:p>
          <a:p>
            <a:r>
              <a:rPr lang="en-GB" sz="2400" dirty="0"/>
              <a:t>‘You think it’s going to be a lot to read, but it’s surprising how well</a:t>
            </a:r>
          </a:p>
          <a:p>
            <a:r>
              <a:rPr lang="en-GB" sz="2400" dirty="0"/>
              <a:t>you get to understand the ideas and what the writer was getting at ’</a:t>
            </a:r>
          </a:p>
          <a:p>
            <a:endParaRPr lang="en-GB" sz="2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610BE3-E277-4206-8EBC-C71017431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54EC9E-4A28-4589-BA91-3011D8143213}"/>
              </a:ext>
            </a:extLst>
          </p:cNvPr>
          <p:cNvSpPr txBox="1"/>
          <p:nvPr/>
        </p:nvSpPr>
        <p:spPr>
          <a:xfrm>
            <a:off x="1709530" y="1717481"/>
            <a:ext cx="928042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‘A reader lives a thousand lives before </a:t>
            </a:r>
          </a:p>
          <a:p>
            <a:r>
              <a:rPr lang="en-GB" sz="4400" dirty="0"/>
              <a:t>he dies,’ said </a:t>
            </a:r>
            <a:r>
              <a:rPr lang="en-GB" sz="4400" dirty="0" err="1"/>
              <a:t>Jojen</a:t>
            </a:r>
            <a:r>
              <a:rPr lang="en-GB" sz="4400" dirty="0"/>
              <a:t>. ‘The man who </a:t>
            </a:r>
          </a:p>
          <a:p>
            <a:r>
              <a:rPr lang="en-GB" sz="4400" dirty="0"/>
              <a:t>never reads lives only one.’</a:t>
            </a:r>
          </a:p>
          <a:p>
            <a:endParaRPr lang="en-GB" sz="4400" dirty="0"/>
          </a:p>
          <a:p>
            <a:r>
              <a:rPr lang="en-GB" sz="3200" dirty="0"/>
              <a:t>		George R. R. Martin, </a:t>
            </a:r>
            <a:r>
              <a:rPr lang="en-GB" sz="3200" i="1" dirty="0"/>
              <a:t>A Dance With Dragons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1D1B77-6F35-4C6C-A7A2-447B43E7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6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841912F246C4FBBBDB2E0920D0E06" ma:contentTypeVersion="13" ma:contentTypeDescription="Create a new document." ma:contentTypeScope="" ma:versionID="b2e65d5f8abb317f375b9dc57dbb6f49">
  <xsd:schema xmlns:xsd="http://www.w3.org/2001/XMLSchema" xmlns:xs="http://www.w3.org/2001/XMLSchema" xmlns:p="http://schemas.microsoft.com/office/2006/metadata/properties" xmlns:ns3="61269891-b9b3-4534-8020-0255a28523c2" xmlns:ns4="6bbdb347-2467-47cd-aa09-e99043bf9c46" targetNamespace="http://schemas.microsoft.com/office/2006/metadata/properties" ma:root="true" ma:fieldsID="45a5877cbe22d7b51c89dc1c0b3c40f6" ns3:_="" ns4:_="">
    <xsd:import namespace="61269891-b9b3-4534-8020-0255a28523c2"/>
    <xsd:import namespace="6bbdb347-2467-47cd-aa09-e99043bf9c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69891-b9b3-4534-8020-0255a28523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db347-2467-47cd-aa09-e99043bf9c4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1C67A1-B6CE-4890-B229-889A01FBB2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269891-b9b3-4534-8020-0255a28523c2"/>
    <ds:schemaRef ds:uri="6bbdb347-2467-47cd-aa09-e99043bf9c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BA620A-7E1C-4C61-BF3B-C2831DC4EF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7F25F-C706-4C4E-A551-AD6E072B4AB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274</Words>
  <Application>Microsoft Office PowerPoint</Application>
  <PresentationFormat>Widescreen</PresentationFormat>
  <Paragraphs>64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Riordan J</dc:creator>
  <cp:lastModifiedBy>Riordan J</cp:lastModifiedBy>
  <cp:revision>12</cp:revision>
  <dcterms:created xsi:type="dcterms:W3CDTF">2021-01-19T12:12:29Z</dcterms:created>
  <dcterms:modified xsi:type="dcterms:W3CDTF">2023-01-09T12:11:04Z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0x010100BF7841912F246C4FBBBDB2E0920D0E06</vt:lpwstr>
  </property>
</Properties>
</file>